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6" r:id="rId3"/>
    <p:sldId id="257" r:id="rId4"/>
    <p:sldId id="275" r:id="rId5"/>
    <p:sldId id="277" r:id="rId6"/>
    <p:sldId id="279" r:id="rId7"/>
    <p:sldId id="280" r:id="rId8"/>
    <p:sldId id="281" r:id="rId9"/>
    <p:sldId id="282" r:id="rId10"/>
    <p:sldId id="268" r:id="rId11"/>
    <p:sldId id="270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1. Der Umfang der Aufgaben im Distanzlernen war 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3.7128873713553216E-2"/>
          <c:y val="0.19777419900242507"/>
          <c:w val="0.95354146161417319"/>
          <c:h val="0.70972175997535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zu hoch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19-443F-A607-A4C9AFF31F3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genau richtig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Tabelle1!$C$2</c:f>
              <c:numCache>
                <c:formatCode>General</c:formatCode>
                <c:ptCount val="1"/>
                <c:pt idx="0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19-443F-A607-A4C9AFF31F32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zu niedrig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9-443F-A607-A4C9AFF31F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52032024"/>
        <c:axId val="152029072"/>
      </c:barChart>
      <c:catAx>
        <c:axId val="15203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2029072"/>
        <c:crosses val="autoZero"/>
        <c:auto val="1"/>
        <c:lblAlgn val="ctr"/>
        <c:lblOffset val="100"/>
        <c:noMultiLvlLbl val="0"/>
      </c:catAx>
      <c:valAx>
        <c:axId val="152029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203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2. Folgende Geräte stehen meinem Kind zur Verfügung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Smartphone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5-4857-AB59-C396750E8C1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Tablet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Tabelle1!$C$2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8-430E-B588-CD747517F4B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Computer 
Labtop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Tabelle1!$D$2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B8-430E-B588-CD747517F4B3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Telefon 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Tabelle1!$E$2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B8-430E-B588-CD747517F4B3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Drucker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Tabelle1!$F$2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B8-430E-B588-CD747517F4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55555792"/>
        <c:axId val="155549888"/>
      </c:barChart>
      <c:catAx>
        <c:axId val="15555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49888"/>
        <c:crosses val="autoZero"/>
        <c:auto val="1"/>
        <c:lblAlgn val="ctr"/>
        <c:lblOffset val="100"/>
        <c:noMultiLvlLbl val="0"/>
      </c:catAx>
      <c:valAx>
        <c:axId val="155549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3. Folgende Lern- und Kommunikationsmittel</a:t>
            </a:r>
            <a:r>
              <a:rPr lang="de-DE" baseline="0" dirty="0"/>
              <a:t> haben wir genutzt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Videokonferenzen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5-4857-AB59-C396750E8C1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Padlets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Tabelle1!$C$2</c:f>
              <c:numCache>
                <c:formatCode>General</c:formatCode>
                <c:ptCount val="1"/>
                <c:pt idx="0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8-430E-B588-CD747517F4B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E-Mails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Tabelle1!$D$2</c:f>
              <c:numCache>
                <c:formatCode>General</c:formatCode>
                <c:ptCount val="1"/>
                <c:pt idx="0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B8-430E-B588-CD747517F4B3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Antolin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Tabelle1!$E$2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B8-430E-B588-CD747517F4B3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Anton App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Tabelle1!$F$2</c:f>
              <c:numCache>
                <c:formatCode>General</c:formatCode>
                <c:ptCount val="1"/>
                <c:pt idx="0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B8-430E-B588-CD747517F4B3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Sonstiges</c:v>
                </c:pt>
              </c:strCache>
            </c:strRef>
          </c:tx>
          <c:spPr>
            <a:pattFill prst="narHorz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6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Tabelle1!$G$2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AC-4269-83C1-167B026896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55555792"/>
        <c:axId val="155549888"/>
      </c:barChart>
      <c:catAx>
        <c:axId val="15555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49888"/>
        <c:crosses val="autoZero"/>
        <c:auto val="1"/>
        <c:lblAlgn val="ctr"/>
        <c:lblOffset val="100"/>
        <c:noMultiLvlLbl val="0"/>
      </c:catAx>
      <c:valAx>
        <c:axId val="155549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4. Für </a:t>
            </a:r>
            <a:r>
              <a:rPr lang="de-DE" dirty="0" err="1"/>
              <a:t>Iserv</a:t>
            </a:r>
            <a:r>
              <a:rPr lang="de-DE" dirty="0"/>
              <a:t>, </a:t>
            </a:r>
            <a:r>
              <a:rPr lang="de-DE" dirty="0" err="1"/>
              <a:t>Padlet</a:t>
            </a:r>
            <a:r>
              <a:rPr lang="de-DE" dirty="0"/>
              <a:t> etc. nutzen</a:t>
            </a:r>
            <a:r>
              <a:rPr lang="de-DE" baseline="0" dirty="0"/>
              <a:t> wir …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Smartphone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5-4857-AB59-C396750E8C1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Tablet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Tabelle1!$C$2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8-430E-B588-CD747517F4B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Computer/ Labtop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Tabelle1!$D$2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B8-430E-B588-CD747517F4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55555792"/>
        <c:axId val="155549888"/>
      </c:barChart>
      <c:catAx>
        <c:axId val="15555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49888"/>
        <c:crosses val="autoZero"/>
        <c:auto val="1"/>
        <c:lblAlgn val="ctr"/>
        <c:lblOffset val="100"/>
        <c:noMultiLvlLbl val="0"/>
      </c:catAx>
      <c:valAx>
        <c:axId val="155549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5. Die</a:t>
            </a:r>
            <a:r>
              <a:rPr lang="de-DE" baseline="0" dirty="0"/>
              <a:t> Videokonferenzen waren Sinnvoll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Stimme voll zu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5-4857-AB59-C396750E8C1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Stimme eher zu 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Tabelle1!$C$2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8-430E-B588-CD747517F4B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Stimme eher nicht zu 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B8-430E-B588-CD747517F4B3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Stimme überhaupt nicht zu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B8-430E-B588-CD747517F4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55555792"/>
        <c:axId val="155549888"/>
      </c:barChart>
      <c:catAx>
        <c:axId val="15555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49888"/>
        <c:crosses val="autoZero"/>
        <c:auto val="1"/>
        <c:lblAlgn val="ctr"/>
        <c:lblOffset val="100"/>
        <c:noMultiLvlLbl val="0"/>
      </c:catAx>
      <c:valAx>
        <c:axId val="155549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6. Die Anzahl der Videokonferenzen war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zu hoch 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5-4857-AB59-C396750E8C1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genau richtig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Tabelle1!$C$2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8-430E-B588-CD747517F4B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zu niedrig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Tabelle1!$D$2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B8-430E-B588-CD747517F4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55555792"/>
        <c:axId val="155549888"/>
      </c:barChart>
      <c:catAx>
        <c:axId val="15555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49888"/>
        <c:crosses val="autoZero"/>
        <c:auto val="1"/>
        <c:lblAlgn val="ctr"/>
        <c:lblOffset val="100"/>
        <c:noMultiLvlLbl val="0"/>
      </c:catAx>
      <c:valAx>
        <c:axId val="155549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7. Falls ein </a:t>
            </a:r>
            <a:r>
              <a:rPr lang="de-DE" dirty="0" err="1"/>
              <a:t>Padlet</a:t>
            </a:r>
            <a:r>
              <a:rPr lang="de-DE" dirty="0"/>
              <a:t> eingesetzt wurde: War dies als Unterstützung Hilfreich?</a:t>
            </a:r>
          </a:p>
        </c:rich>
      </c:tx>
      <c:layout>
        <c:manualLayout>
          <c:xMode val="edge"/>
          <c:yMode val="edge"/>
          <c:x val="0.12450432082274547"/>
          <c:y val="1.84536249748744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stimme voll zu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5-4857-AB59-C396750E8C1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stimme eher zu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Tabelle1!$C$2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8-430E-B588-CD747517F4B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stimme eher nicht zu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B8-430E-B588-CD747517F4B3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stimme überhaupt nicht zu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B8-430E-B588-CD747517F4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55555792"/>
        <c:axId val="155549888"/>
      </c:barChart>
      <c:catAx>
        <c:axId val="15555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49888"/>
        <c:crosses val="autoZero"/>
        <c:auto val="1"/>
        <c:lblAlgn val="ctr"/>
        <c:lblOffset val="100"/>
        <c:noMultiLvlLbl val="0"/>
      </c:catAx>
      <c:valAx>
        <c:axId val="155549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8. Der Austausch mit den Lehrkräften war regelmäßig möglich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stimme voll zu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5-4857-AB59-C396750E8C1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stimme eher zu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Tabelle1!$C$2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8-430E-B588-CD747517F4B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stimme eher nicht zu</c:v>
                </c:pt>
              </c:strCache>
            </c:strRef>
          </c:tx>
          <c:spPr>
            <a:pattFill prst="narHorz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6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B8-430E-B588-CD747517F4B3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stimme überhaupt nicht zu</c:v>
                </c:pt>
              </c:strCache>
            </c:strRef>
          </c:tx>
          <c:spPr>
            <a:pattFill prst="narHorz">
              <a:fgClr>
                <a:schemeClr val="accent2">
                  <a:lumMod val="60000"/>
                </a:schemeClr>
              </a:fgClr>
              <a:bgClr>
                <a:schemeClr val="accent2">
                  <a:lumMod val="6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>
                  <a:lumMod val="6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B8-430E-B588-CD747517F4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55555792"/>
        <c:axId val="155549888"/>
      </c:barChart>
      <c:catAx>
        <c:axId val="15555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49888"/>
        <c:crosses val="autoZero"/>
        <c:auto val="1"/>
        <c:lblAlgn val="ctr"/>
        <c:lblOffset val="100"/>
        <c:noMultiLvlLbl val="0"/>
      </c:catAx>
      <c:valAx>
        <c:axId val="155549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5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Umfrage	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Distanzlernen im Schuljahr 2020/21</a:t>
            </a:r>
          </a:p>
          <a:p>
            <a:endParaRPr lang="de-DE" dirty="0"/>
          </a:p>
          <a:p>
            <a:r>
              <a:rPr lang="de-DE" dirty="0"/>
              <a:t>An der Umfrage haben 135 Personen teilgenommen </a:t>
            </a:r>
          </a:p>
        </p:txBody>
      </p:sp>
    </p:spTree>
    <p:extLst>
      <p:ext uri="{BB962C8B-B14F-4D97-AF65-F5344CB8AC3E}">
        <p14:creationId xmlns:p14="http://schemas.microsoft.com/office/powerpoint/2010/main" val="439881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42951" y="1009650"/>
            <a:ext cx="10131425" cy="904875"/>
          </a:xfrm>
        </p:spPr>
        <p:txBody>
          <a:bodyPr/>
          <a:lstStyle/>
          <a:p>
            <a:r>
              <a:rPr lang="de-DE" dirty="0"/>
              <a:t>Was war hilfreich beim Distanzlernen?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457325" y="2362200"/>
            <a:ext cx="88773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Padlet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Anton- 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Wochenpläne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gut und übersichtliche Organisation des Distanzlernens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Morgendliche Begrüßung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Klassenkameraden bei den Videokonferenzen sehen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Gute Erreichbarkeit der Lehrer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Möglichkeit der individuellen Ansprache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Hol- Bring-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Kontrolle der Hausaufgaben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Kulanz des Arbeitgebers</a:t>
            </a:r>
          </a:p>
        </p:txBody>
      </p:sp>
    </p:spTree>
    <p:extLst>
      <p:ext uri="{BB962C8B-B14F-4D97-AF65-F5344CB8AC3E}">
        <p14:creationId xmlns:p14="http://schemas.microsoft.com/office/powerpoint/2010/main" val="426574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09600"/>
            <a:ext cx="10131425" cy="1456267"/>
          </a:xfrm>
        </p:spPr>
        <p:txBody>
          <a:bodyPr/>
          <a:lstStyle/>
          <a:p>
            <a:pPr algn="ctr"/>
            <a:r>
              <a:rPr lang="de-DE" dirty="0"/>
              <a:t>Wir würden uns für das Distanzlernen folgendes wünschen …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828800" y="2705100"/>
            <a:ext cx="82105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Mehr Videokonferenzen </a:t>
            </a:r>
            <a:r>
              <a:rPr lang="de-DE" dirty="0"/>
              <a:t>(auch Nachmittags)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iPads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Englisch statt Kunst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Einen Leitfaden für die Eltern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Videos oder Links wie man nach der Montessori-Methode lernt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Berücksichtigung der elterlichen Kapazitäten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Flexibilität beim Distanzlernen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Beschränkung auf die wesentlichen Dinge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Mehr Nutzung von </a:t>
            </a:r>
            <a:r>
              <a:rPr lang="de-DE" dirty="0" err="1"/>
              <a:t>Iserv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Unterricht tägl. Mindes. 4 </a:t>
            </a:r>
            <a:r>
              <a:rPr lang="de-DE" dirty="0" err="1"/>
              <a:t>std.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Sport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848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2" y="342900"/>
            <a:ext cx="10131425" cy="790575"/>
          </a:xfrm>
        </p:spPr>
        <p:txBody>
          <a:bodyPr/>
          <a:lstStyle/>
          <a:p>
            <a:r>
              <a:rPr lang="de-DE" dirty="0"/>
              <a:t>Was ich noch anmerken möchte …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85802" y="1219200"/>
            <a:ext cx="96488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Mehr Wertschätzung des Präsenzunterrichts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LehrerInnen</a:t>
            </a:r>
            <a:r>
              <a:rPr lang="de-DE" dirty="0"/>
              <a:t> haben sich enorm viel Mühe gegeben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DANKE für ihr Arrangement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Eine rasche Rückmeldung, wenn Defizite erkannt werden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 der Notbetreuung waren Hausaufgaben nur teils oder unvollständig gemacht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Wir würden uns wünschen, wenn die Lehrkräfte in Zukunft konstruktiver den technischen Voraussetzungen begegnen und die Kinder positiv bestärken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Wir haben uns gut abgeholt gefühlt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 Lob an die Lehrkräfte, die jederzeit telefonisch oder per Mail zur Verfügung standen.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Ich habe großen Respekt, vor der Arbeit die geleistet wird. Teilweise haben die Lehrkräfte eigene Kinder zuhause und das ist eine enorme Herausforderung. DANKE!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826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847786905"/>
              </p:ext>
            </p:extLst>
          </p:nvPr>
        </p:nvGraphicFramePr>
        <p:xfrm>
          <a:off x="510468" y="407323"/>
          <a:ext cx="11218789" cy="637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571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543959970"/>
              </p:ext>
            </p:extLst>
          </p:nvPr>
        </p:nvGraphicFramePr>
        <p:xfrm>
          <a:off x="242597" y="406400"/>
          <a:ext cx="11469112" cy="619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86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74081107"/>
              </p:ext>
            </p:extLst>
          </p:nvPr>
        </p:nvGraphicFramePr>
        <p:xfrm>
          <a:off x="242597" y="406400"/>
          <a:ext cx="11469112" cy="619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4671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4274279616"/>
              </p:ext>
            </p:extLst>
          </p:nvPr>
        </p:nvGraphicFramePr>
        <p:xfrm>
          <a:off x="242597" y="406400"/>
          <a:ext cx="11469112" cy="619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705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785138989"/>
              </p:ext>
            </p:extLst>
          </p:nvPr>
        </p:nvGraphicFramePr>
        <p:xfrm>
          <a:off x="242597" y="406400"/>
          <a:ext cx="11469112" cy="619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055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437481986"/>
              </p:ext>
            </p:extLst>
          </p:nvPr>
        </p:nvGraphicFramePr>
        <p:xfrm>
          <a:off x="242597" y="406400"/>
          <a:ext cx="11469112" cy="619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7941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289893165"/>
              </p:ext>
            </p:extLst>
          </p:nvPr>
        </p:nvGraphicFramePr>
        <p:xfrm>
          <a:off x="242597" y="406400"/>
          <a:ext cx="11469112" cy="619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2201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679867417"/>
              </p:ext>
            </p:extLst>
          </p:nvPr>
        </p:nvGraphicFramePr>
        <p:xfrm>
          <a:off x="242597" y="406400"/>
          <a:ext cx="11469112" cy="619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2379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TM03457452[[fn=Himmel]]</Template>
  <TotalTime>0</TotalTime>
  <Words>303</Words>
  <Application>Microsoft Office PowerPoint</Application>
  <PresentationFormat>Breitbild</PresentationFormat>
  <Paragraphs>54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Himmel</vt:lpstr>
      <vt:lpstr>Umfrage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Was war hilfreich beim Distanzlernen?</vt:lpstr>
      <vt:lpstr>Wir würden uns für das Distanzlernen folgendes wünschen …</vt:lpstr>
      <vt:lpstr>Was ich noch anmerken möchte …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Sekretariat 2</dc:creator>
  <cp:lastModifiedBy>C-Hövener</cp:lastModifiedBy>
  <cp:revision>33</cp:revision>
  <dcterms:created xsi:type="dcterms:W3CDTF">2021-03-17T09:55:47Z</dcterms:created>
  <dcterms:modified xsi:type="dcterms:W3CDTF">2021-03-24T13:01:45Z</dcterms:modified>
</cp:coreProperties>
</file>